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9/16/2019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‹nr.›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9/16/2019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‹nr.›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4H’s en 4 T’s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7957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66978" y="480441"/>
            <a:ext cx="9720072" cy="1499616"/>
          </a:xfrm>
        </p:spPr>
        <p:txBody>
          <a:bodyPr/>
          <a:lstStyle/>
          <a:p>
            <a:r>
              <a:rPr lang="nl-NL" dirty="0" smtClean="0"/>
              <a:t>4T’s in een notendop uitgelegd</a:t>
            </a:r>
            <a:endParaRPr lang="nl-NL" dirty="0"/>
          </a:p>
        </p:txBody>
      </p:sp>
      <p:sp>
        <p:nvSpPr>
          <p:cNvPr id="4" name="Tijdelijke aanduiding voor inhoud 3"/>
          <p:cNvSpPr txBox="1">
            <a:spLocks noGrp="1"/>
          </p:cNvSpPr>
          <p:nvPr>
            <p:ph idx="1"/>
          </p:nvPr>
        </p:nvSpPr>
        <p:spPr>
          <a:xfrm>
            <a:off x="3257550" y="1980057"/>
            <a:ext cx="4838700" cy="428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1 </a:t>
            </a:r>
            <a:r>
              <a:rPr lang="nl-NL" dirty="0" err="1" smtClean="0"/>
              <a:t>spanningspeumothorax</a:t>
            </a:r>
            <a:r>
              <a:rPr lang="nl-NL" dirty="0" smtClean="0"/>
              <a:t>, daardoor tussen longvliezen lucht, dit verdrukt uiteindelijk hart, die niet meer kan uitpompen</a:t>
            </a:r>
          </a:p>
          <a:p>
            <a:r>
              <a:rPr lang="nl-NL" dirty="0" smtClean="0"/>
              <a:t>2 </a:t>
            </a:r>
            <a:r>
              <a:rPr lang="nl-NL" dirty="0" err="1" smtClean="0"/>
              <a:t>tamponade</a:t>
            </a:r>
            <a:r>
              <a:rPr lang="nl-NL" dirty="0" smtClean="0"/>
              <a:t>, als in hartzakje bloed zit, kan uiteindelijk hartspier niet meer uitpompen en stopt hij</a:t>
            </a:r>
          </a:p>
          <a:p>
            <a:r>
              <a:rPr lang="nl-NL" dirty="0" smtClean="0"/>
              <a:t>3) Voldoende stoffen en medicatie die dit kunnen veroorzaken wel/niet bewust ingenomen</a:t>
            </a:r>
          </a:p>
          <a:p>
            <a:r>
              <a:rPr lang="nl-NL" dirty="0" smtClean="0"/>
              <a:t>4 </a:t>
            </a:r>
            <a:r>
              <a:rPr lang="nl-NL" dirty="0"/>
              <a:t>bijvoorbeeld longembolie/coronaire </a:t>
            </a:r>
            <a:r>
              <a:rPr lang="nl-NL" dirty="0" err="1"/>
              <a:t>thrombus</a:t>
            </a:r>
            <a:r>
              <a:rPr lang="nl-NL" dirty="0"/>
              <a:t>).</a:t>
            </a:r>
          </a:p>
        </p:txBody>
      </p:sp>
      <p:sp>
        <p:nvSpPr>
          <p:cNvPr id="5" name="Rechthoek 4"/>
          <p:cNvSpPr/>
          <p:nvPr/>
        </p:nvSpPr>
        <p:spPr>
          <a:xfrm>
            <a:off x="752475" y="2771686"/>
            <a:ext cx="26289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Tensie pneumothorax</a:t>
            </a:r>
          </a:p>
          <a:p>
            <a:r>
              <a:rPr lang="nl-NL" dirty="0" err="1"/>
              <a:t>Tamponade</a:t>
            </a:r>
            <a:endParaRPr lang="nl-NL" dirty="0"/>
          </a:p>
          <a:p>
            <a:r>
              <a:rPr lang="nl-NL" dirty="0"/>
              <a:t>Toxisch/Therapeutische afwijkingen</a:t>
            </a:r>
          </a:p>
          <a:p>
            <a:r>
              <a:rPr lang="nl-NL" dirty="0" err="1"/>
              <a:t>Trombo</a:t>
            </a:r>
            <a:r>
              <a:rPr lang="nl-NL" dirty="0"/>
              <a:t> mechanische obstructie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82025" y="1000125"/>
            <a:ext cx="1905000" cy="2266950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82025" y="3267075"/>
            <a:ext cx="3346465" cy="2747963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4203" y="2499741"/>
            <a:ext cx="3824287" cy="2544889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68592" y="1167586"/>
            <a:ext cx="3781425" cy="4962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461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student kan de </a:t>
            </a:r>
            <a:r>
              <a:rPr lang="nl-NL" dirty="0" smtClean="0"/>
              <a:t>4H’s en 4T’s benoemen die bij ALS gebruikt worden, </a:t>
            </a:r>
            <a:r>
              <a:rPr lang="nl-NL" dirty="0"/>
              <a:t>en kan dit toepassen in zijn beroepspraktijk</a:t>
            </a:r>
          </a:p>
        </p:txBody>
      </p:sp>
    </p:spTree>
    <p:extLst>
      <p:ext uri="{BB962C8B-B14F-4D97-AF65-F5344CB8AC3E}">
        <p14:creationId xmlns:p14="http://schemas.microsoft.com/office/powerpoint/2010/main" val="3819865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 L S is wat B L S opvolgt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ALS:</a:t>
            </a:r>
          </a:p>
          <a:p>
            <a:r>
              <a:rPr lang="nl-NL" dirty="0" smtClean="0"/>
              <a:t>Advanced Life Support</a:t>
            </a:r>
          </a:p>
          <a:p>
            <a:r>
              <a:rPr lang="nl-NL" dirty="0" smtClean="0"/>
              <a:t>Voorbehouden aan artsen, als specialistische verpleegkundige ondersteun je.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CCU/ICU/ambulance en SEH verpleegkundigen worden hierin geschoold</a:t>
            </a:r>
          </a:p>
          <a:p>
            <a:r>
              <a:rPr lang="nl-NL" dirty="0" smtClean="0"/>
              <a:t>Op de afdeling of op straat, wordt dit gestart terwijl BLS doorgaat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37369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is het verschil?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BLS is en blijft noodzakelijk ook bij starten ALS</a:t>
            </a:r>
          </a:p>
          <a:p>
            <a:r>
              <a:rPr lang="nl-NL" dirty="0" smtClean="0"/>
              <a:t>BLS legt de basis</a:t>
            </a:r>
          </a:p>
          <a:p>
            <a:r>
              <a:rPr lang="nl-NL" dirty="0" smtClean="0"/>
              <a:t>ALS gaat men medicatie toedienen en toegangen verkrijgen luchtwegen en bloedvaten, daarnaast kijken naar oorzaken van de reanimatie. Zodat je deze kan herstellen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79119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ALS kent twee algoritmes</a:t>
            </a:r>
            <a:endParaRPr lang="nl-NL" dirty="0"/>
          </a:p>
        </p:txBody>
      </p:sp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>
          <a:xfrm>
            <a:off x="1024128" y="1943100"/>
            <a:ext cx="6843522" cy="4023360"/>
          </a:xfrm>
        </p:spPr>
        <p:txBody>
          <a:bodyPr/>
          <a:lstStyle/>
          <a:p>
            <a:r>
              <a:rPr lang="nl-NL" dirty="0" smtClean="0"/>
              <a:t>Je ziet een </a:t>
            </a:r>
            <a:r>
              <a:rPr lang="nl-NL" dirty="0" err="1" smtClean="0"/>
              <a:t>schokbaar</a:t>
            </a:r>
            <a:r>
              <a:rPr lang="nl-NL" dirty="0" smtClean="0"/>
              <a:t> ritme (VF/VT)</a:t>
            </a:r>
          </a:p>
          <a:p>
            <a:r>
              <a:rPr lang="nl-NL" dirty="0" smtClean="0"/>
              <a:t>Niet </a:t>
            </a:r>
            <a:r>
              <a:rPr lang="nl-NL" dirty="0" err="1" smtClean="0"/>
              <a:t>schokbaar</a:t>
            </a:r>
            <a:r>
              <a:rPr lang="nl-NL" dirty="0" smtClean="0"/>
              <a:t> PEA (</a:t>
            </a:r>
            <a:r>
              <a:rPr lang="nl-NL" dirty="0" err="1" smtClean="0"/>
              <a:t>polsloze</a:t>
            </a:r>
            <a:r>
              <a:rPr lang="nl-NL" dirty="0" smtClean="0"/>
              <a:t> elektrische activiteit/asystolie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59546" y="357249"/>
            <a:ext cx="4017102" cy="6157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25778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schokbaarritme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24103" y="1619251"/>
            <a:ext cx="7576947" cy="51244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l-NL" sz="1800" dirty="0"/>
              <a:t>Bij de herkenning van een </a:t>
            </a:r>
            <a:r>
              <a:rPr lang="nl-NL" sz="1800" dirty="0" err="1" smtClean="0"/>
              <a:t>schokbaarritme</a:t>
            </a:r>
            <a:r>
              <a:rPr lang="nl-NL" sz="1800" dirty="0" smtClean="0"/>
              <a:t> </a:t>
            </a:r>
            <a:r>
              <a:rPr lang="nl-NL" sz="1800" dirty="0"/>
              <a:t>moet de defibrillator </a:t>
            </a:r>
            <a:r>
              <a:rPr lang="nl-NL" sz="1800" dirty="0" smtClean="0"/>
              <a:t>zo snel </a:t>
            </a:r>
            <a:r>
              <a:rPr lang="nl-NL" sz="1800" dirty="0"/>
              <a:t>mogelijk worden opgeladen terwijl </a:t>
            </a:r>
            <a:r>
              <a:rPr lang="nl-NL" sz="1800" dirty="0" smtClean="0"/>
              <a:t>BLS doorgaat</a:t>
            </a:r>
            <a:endParaRPr lang="nl-NL" sz="1800" dirty="0"/>
          </a:p>
          <a:p>
            <a:pPr marL="0" indent="0">
              <a:buNone/>
            </a:pPr>
            <a:r>
              <a:rPr lang="nl-NL" sz="1800" dirty="0" smtClean="0"/>
              <a:t>Zodra </a:t>
            </a:r>
            <a:r>
              <a:rPr lang="nl-NL" sz="1800" dirty="0"/>
              <a:t>de defibrillator is opgeladen, stop kort de </a:t>
            </a:r>
            <a:r>
              <a:rPr lang="nl-NL" sz="1800" dirty="0" err="1" smtClean="0"/>
              <a:t>thoraxcompressies</a:t>
            </a:r>
            <a:r>
              <a:rPr lang="nl-NL" sz="1800" dirty="0" smtClean="0"/>
              <a:t>, controleer </a:t>
            </a:r>
            <a:r>
              <a:rPr lang="nl-NL" sz="1800" dirty="0"/>
              <a:t>op veiligheid en geef de eerste defibrillatieschok aan </a:t>
            </a:r>
            <a:r>
              <a:rPr lang="nl-NL" sz="1800" dirty="0" smtClean="0"/>
              <a:t>150 tot </a:t>
            </a:r>
            <a:r>
              <a:rPr lang="nl-NL" sz="1800" dirty="0"/>
              <a:t>200 Joule bifasisch </a:t>
            </a:r>
            <a:endParaRPr lang="nl-NL" sz="1800" dirty="0" smtClean="0"/>
          </a:p>
          <a:p>
            <a:pPr marL="0" indent="0">
              <a:buNone/>
            </a:pPr>
            <a:r>
              <a:rPr lang="nl-NL" sz="1800" dirty="0" smtClean="0"/>
              <a:t>Hervat </a:t>
            </a:r>
            <a:r>
              <a:rPr lang="nl-NL" sz="1800" dirty="0"/>
              <a:t>onmiddellijk de BLS 30:2, zonder eerst het ritme opnieuw </a:t>
            </a:r>
            <a:r>
              <a:rPr lang="nl-NL" sz="1800" dirty="0" smtClean="0"/>
              <a:t>te beoordelen </a:t>
            </a:r>
            <a:r>
              <a:rPr lang="nl-NL" sz="1800" dirty="0"/>
              <a:t>of pulsaties te controleren.</a:t>
            </a:r>
          </a:p>
          <a:p>
            <a:pPr marL="0" indent="0">
              <a:buNone/>
            </a:pPr>
            <a:r>
              <a:rPr lang="nl-NL" sz="1800" dirty="0" smtClean="0"/>
              <a:t>Is de patiënt als geïntubeerde </a:t>
            </a:r>
            <a:r>
              <a:rPr lang="nl-NL" sz="1800" dirty="0"/>
              <a:t>patiënten, ga door met </a:t>
            </a:r>
            <a:r>
              <a:rPr lang="nl-NL" sz="1800" dirty="0" err="1"/>
              <a:t>thoraxcompressies</a:t>
            </a:r>
            <a:r>
              <a:rPr lang="nl-NL" sz="1800" dirty="0"/>
              <a:t> (</a:t>
            </a:r>
            <a:r>
              <a:rPr lang="nl-NL" sz="1800" dirty="0" smtClean="0"/>
              <a:t>100/min) zonder </a:t>
            </a:r>
            <a:r>
              <a:rPr lang="nl-NL" sz="1800" dirty="0"/>
              <a:t>onderbreking zodra de </a:t>
            </a:r>
            <a:r>
              <a:rPr lang="nl-NL" sz="1800" dirty="0" smtClean="0"/>
              <a:t>ETT (endotracheale tube) </a:t>
            </a:r>
            <a:r>
              <a:rPr lang="nl-NL" sz="1800" dirty="0"/>
              <a:t>goed zit. Beadem dan met </a:t>
            </a:r>
            <a:r>
              <a:rPr lang="nl-NL" sz="1800" dirty="0" smtClean="0"/>
              <a:t>een frequentie </a:t>
            </a:r>
            <a:r>
              <a:rPr lang="nl-NL" sz="1800" dirty="0"/>
              <a:t>van 10 keer per minuut.</a:t>
            </a:r>
          </a:p>
          <a:p>
            <a:pPr marL="0" indent="0">
              <a:buNone/>
            </a:pPr>
            <a:r>
              <a:rPr lang="nl-NL" sz="1800" dirty="0" smtClean="0"/>
              <a:t>Onderbreek </a:t>
            </a:r>
            <a:r>
              <a:rPr lang="nl-NL" sz="1800" dirty="0"/>
              <a:t>na 2 minuten de BLS om het ritme te beoordelen. </a:t>
            </a:r>
            <a:r>
              <a:rPr lang="nl-NL" sz="1800" dirty="0" smtClean="0"/>
              <a:t>Pauzeer zo </a:t>
            </a:r>
            <a:r>
              <a:rPr lang="nl-NL" sz="1800" dirty="0"/>
              <a:t>kort mogelijk.</a:t>
            </a:r>
          </a:p>
          <a:p>
            <a:pPr marL="0" indent="0">
              <a:buNone/>
            </a:pPr>
            <a:r>
              <a:rPr lang="nl-NL" sz="1800" dirty="0" smtClean="0"/>
              <a:t>Als </a:t>
            </a:r>
            <a:r>
              <a:rPr lang="nl-NL" sz="1800" dirty="0"/>
              <a:t>VF/VT blijft </a:t>
            </a:r>
            <a:r>
              <a:rPr lang="nl-NL" sz="1800" dirty="0" smtClean="0"/>
              <a:t>bestaan:</a:t>
            </a:r>
            <a:br>
              <a:rPr lang="nl-NL" sz="1800" dirty="0" smtClean="0"/>
            </a:br>
            <a:r>
              <a:rPr lang="nl-NL" sz="1800" dirty="0" smtClean="0"/>
              <a:t>Geef </a:t>
            </a:r>
            <a:r>
              <a:rPr lang="nl-NL" sz="1800" dirty="0"/>
              <a:t>een tweede schok met de maximale energie. </a:t>
            </a:r>
          </a:p>
          <a:p>
            <a:pPr marL="0" indent="0">
              <a:buNone/>
            </a:pPr>
            <a:r>
              <a:rPr lang="nl-NL" sz="1800" dirty="0" smtClean="0"/>
              <a:t>Hervat </a:t>
            </a:r>
            <a:r>
              <a:rPr lang="nl-NL" sz="1800" dirty="0"/>
              <a:t>de basale reanimatie onmiddellijk gedurende 2 </a:t>
            </a:r>
            <a:r>
              <a:rPr lang="nl-NL" sz="1800" dirty="0" smtClean="0"/>
              <a:t>minuten, zonder </a:t>
            </a:r>
            <a:r>
              <a:rPr lang="nl-NL" sz="1800" dirty="0"/>
              <a:t>voorafgaande </a:t>
            </a:r>
            <a:r>
              <a:rPr lang="nl-NL" sz="1800" dirty="0" smtClean="0"/>
              <a:t>controles </a:t>
            </a:r>
            <a:r>
              <a:rPr lang="nl-NL" sz="1800" dirty="0" err="1" smtClean="0"/>
              <a:t>etc</a:t>
            </a:r>
            <a:endParaRPr lang="nl-NL" sz="1800" dirty="0"/>
          </a:p>
        </p:txBody>
      </p:sp>
      <p:sp>
        <p:nvSpPr>
          <p:cNvPr id="4" name="Tekstvak 3"/>
          <p:cNvSpPr txBox="1"/>
          <p:nvPr/>
        </p:nvSpPr>
        <p:spPr>
          <a:xfrm>
            <a:off x="8829675" y="1533525"/>
            <a:ext cx="272415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Medicatie: </a:t>
            </a:r>
          </a:p>
          <a:p>
            <a:r>
              <a:rPr lang="nl-NL" dirty="0"/>
              <a:t>Geef 1 mg Adrenaline intraveneus / </a:t>
            </a:r>
            <a:r>
              <a:rPr lang="nl-NL" dirty="0" err="1"/>
              <a:t>intraossaal</a:t>
            </a:r>
            <a:r>
              <a:rPr lang="nl-NL" dirty="0"/>
              <a:t> (IV/IO) en herhaal dit</a:t>
            </a:r>
          </a:p>
          <a:p>
            <a:r>
              <a:rPr lang="nl-NL" dirty="0"/>
              <a:t>om de 3 - 5 minuten (dit is om de andere defibrillatie).</a:t>
            </a:r>
          </a:p>
          <a:p>
            <a:r>
              <a:rPr lang="nl-NL" dirty="0"/>
              <a:t>• Geef amiodaron 300 mg IV/IO in bolus. Bij persisterend VF/VT geef </a:t>
            </a:r>
            <a:r>
              <a:rPr lang="nl-NL" dirty="0" smtClean="0"/>
              <a:t>de volgende </a:t>
            </a:r>
            <a:r>
              <a:rPr lang="nl-NL" dirty="0"/>
              <a:t>dosis van 150 mg na de vijfde schok. Bij recidief VF/VT wordt</a:t>
            </a:r>
          </a:p>
          <a:p>
            <a:r>
              <a:rPr lang="nl-NL" dirty="0"/>
              <a:t>er opnieuw gedefibrilleerd, gevolgd door amiodaron 150 mg indien de</a:t>
            </a:r>
          </a:p>
          <a:p>
            <a:r>
              <a:rPr lang="nl-NL" dirty="0"/>
              <a:t>totale dosis van 450 mg nog niet bereikt is.</a:t>
            </a:r>
          </a:p>
        </p:txBody>
      </p:sp>
    </p:spTree>
    <p:extLst>
      <p:ext uri="{BB962C8B-B14F-4D97-AF65-F5344CB8AC3E}">
        <p14:creationId xmlns:p14="http://schemas.microsoft.com/office/powerpoint/2010/main" val="8962015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Niet </a:t>
            </a:r>
            <a:r>
              <a:rPr lang="nl-NL" dirty="0" err="1" smtClean="0"/>
              <a:t>schokbaar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024127" y="1704974"/>
            <a:ext cx="9720073" cy="5038725"/>
          </a:xfrm>
        </p:spPr>
        <p:txBody>
          <a:bodyPr>
            <a:normAutofit fontScale="70000" lnSpcReduction="20000"/>
          </a:bodyPr>
          <a:lstStyle/>
          <a:p>
            <a:r>
              <a:rPr lang="nl-NL" dirty="0"/>
              <a:t>Start de BLS met 30:2.</a:t>
            </a:r>
          </a:p>
          <a:p>
            <a:r>
              <a:rPr lang="nl-NL" dirty="0" smtClean="0"/>
              <a:t>Bij </a:t>
            </a:r>
            <a:r>
              <a:rPr lang="nl-NL" dirty="0"/>
              <a:t>asystolie, controleer de elektroden en monitorinstellingen </a:t>
            </a:r>
            <a:r>
              <a:rPr lang="nl-NL" dirty="0" smtClean="0"/>
              <a:t>zonder onderbreking </a:t>
            </a:r>
            <a:r>
              <a:rPr lang="nl-NL" dirty="0"/>
              <a:t>van de BLS.</a:t>
            </a:r>
          </a:p>
          <a:p>
            <a:r>
              <a:rPr lang="nl-NL" dirty="0" smtClean="0"/>
              <a:t>Geef </a:t>
            </a:r>
            <a:r>
              <a:rPr lang="nl-NL" dirty="0"/>
              <a:t>1 mg Adrenaline IV/IO zo snel mogelijk.</a:t>
            </a:r>
          </a:p>
          <a:p>
            <a:r>
              <a:rPr lang="nl-NL" dirty="0" smtClean="0"/>
              <a:t>Ga </a:t>
            </a:r>
            <a:r>
              <a:rPr lang="nl-NL" dirty="0"/>
              <a:t>door met de BLS 30:2 zolang niet is geïntubeerd.</a:t>
            </a:r>
          </a:p>
          <a:p>
            <a:r>
              <a:rPr lang="nl-NL" dirty="0" smtClean="0"/>
              <a:t>Zodra </a:t>
            </a:r>
            <a:r>
              <a:rPr lang="nl-NL" dirty="0"/>
              <a:t>de ETT is geplaatst, ga door met </a:t>
            </a:r>
            <a:r>
              <a:rPr lang="nl-NL" dirty="0" err="1"/>
              <a:t>thoraxcompressies</a:t>
            </a:r>
            <a:r>
              <a:rPr lang="nl-NL" dirty="0"/>
              <a:t> (</a:t>
            </a:r>
            <a:r>
              <a:rPr lang="nl-NL" dirty="0" smtClean="0"/>
              <a:t>100/min) zonder </a:t>
            </a:r>
            <a:r>
              <a:rPr lang="nl-NL" dirty="0"/>
              <a:t>onderbreking. Beadem dan met een frequentie van 10 keer </a:t>
            </a:r>
            <a:r>
              <a:rPr lang="nl-NL" dirty="0" smtClean="0"/>
              <a:t>per minuut.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Controleer </a:t>
            </a:r>
            <a:r>
              <a:rPr lang="nl-NL" dirty="0"/>
              <a:t>ritme en pulsaties na 2 minuten.</a:t>
            </a:r>
          </a:p>
          <a:p>
            <a:pPr marL="0" indent="0">
              <a:buNone/>
            </a:pPr>
            <a:r>
              <a:rPr lang="nl-NL" dirty="0" smtClean="0"/>
              <a:t>Als </a:t>
            </a:r>
            <a:r>
              <a:rPr lang="nl-NL" dirty="0"/>
              <a:t>er geen verandering in het ritme te zien is:</a:t>
            </a:r>
          </a:p>
          <a:p>
            <a:pPr marL="0" indent="0">
              <a:buNone/>
            </a:pPr>
            <a:r>
              <a:rPr lang="nl-NL" dirty="0" smtClean="0"/>
              <a:t>Ga </a:t>
            </a:r>
            <a:r>
              <a:rPr lang="nl-NL" dirty="0"/>
              <a:t>direct door met </a:t>
            </a:r>
            <a:r>
              <a:rPr lang="nl-NL" dirty="0" err="1"/>
              <a:t>thoraxcompressies</a:t>
            </a:r>
            <a:r>
              <a:rPr lang="nl-NL" dirty="0"/>
              <a:t>.</a:t>
            </a:r>
          </a:p>
          <a:p>
            <a:pPr marL="0" indent="0">
              <a:buNone/>
            </a:pPr>
            <a:r>
              <a:rPr lang="nl-NL" dirty="0" smtClean="0"/>
              <a:t> </a:t>
            </a:r>
            <a:r>
              <a:rPr lang="nl-NL" dirty="0"/>
              <a:t>Blijf het ritme na elke 2 minuten controleren met </a:t>
            </a:r>
            <a:r>
              <a:rPr lang="nl-NL" dirty="0" smtClean="0"/>
              <a:t>minimale onderbreking</a:t>
            </a:r>
            <a:r>
              <a:rPr lang="nl-NL" dirty="0"/>
              <a:t>.</a:t>
            </a:r>
          </a:p>
          <a:p>
            <a:r>
              <a:rPr lang="nl-NL" dirty="0" smtClean="0"/>
              <a:t>Geef </a:t>
            </a:r>
            <a:r>
              <a:rPr lang="nl-NL" dirty="0"/>
              <a:t>elke 3-5 minuten 1 mg Adrenaline IV/IO.</a:t>
            </a:r>
          </a:p>
          <a:p>
            <a:pPr marL="0" indent="0">
              <a:buNone/>
            </a:pPr>
            <a:r>
              <a:rPr lang="nl-NL" dirty="0" smtClean="0"/>
              <a:t>Als </a:t>
            </a:r>
            <a:r>
              <a:rPr lang="nl-NL" dirty="0"/>
              <a:t>het ritme verandert en georganiseerde elektrische </a:t>
            </a:r>
            <a:r>
              <a:rPr lang="nl-NL" dirty="0" smtClean="0"/>
              <a:t>activiteit toont</a:t>
            </a:r>
            <a:r>
              <a:rPr lang="nl-NL" dirty="0"/>
              <a:t>, controleer dan pulsaties.</a:t>
            </a:r>
          </a:p>
          <a:p>
            <a:r>
              <a:rPr lang="nl-NL" dirty="0"/>
              <a:t>·· Bij twijfel over de pulsaties, vervolg het algoritme.</a:t>
            </a:r>
          </a:p>
          <a:p>
            <a:r>
              <a:rPr lang="nl-NL" dirty="0"/>
              <a:t>·· Bij vroegtijdig herstel van spontane </a:t>
            </a:r>
            <a:r>
              <a:rPr lang="nl-NL" dirty="0" smtClean="0"/>
              <a:t>circulatie (ROSC), </a:t>
            </a:r>
            <a:r>
              <a:rPr lang="nl-NL" dirty="0"/>
              <a:t>start de postreanimatie zorg.</a:t>
            </a:r>
          </a:p>
          <a:p>
            <a:r>
              <a:rPr lang="nl-NL" dirty="0" smtClean="0"/>
              <a:t>Als </a:t>
            </a:r>
            <a:r>
              <a:rPr lang="nl-NL" dirty="0"/>
              <a:t>het ritme VF/VT toont, ga direct door met de reanimatie </a:t>
            </a:r>
            <a:r>
              <a:rPr lang="nl-NL" dirty="0" smtClean="0"/>
              <a:t>en volg </a:t>
            </a:r>
            <a:r>
              <a:rPr lang="nl-NL" dirty="0"/>
              <a:t>het algoritme voor schokbare ritmen</a:t>
            </a:r>
          </a:p>
        </p:txBody>
      </p:sp>
    </p:spTree>
    <p:extLst>
      <p:ext uri="{BB962C8B-B14F-4D97-AF65-F5344CB8AC3E}">
        <p14:creationId xmlns:p14="http://schemas.microsoft.com/office/powerpoint/2010/main" val="4121656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24127" y="585216"/>
            <a:ext cx="10224897" cy="149961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Bij beide algoritmes staat beschreven in protocol Ga opzoek naar reversibele oorzaken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81192" y="2180496"/>
            <a:ext cx="9381957" cy="4146163"/>
          </a:xfrm>
        </p:spPr>
        <p:txBody>
          <a:bodyPr>
            <a:normAutofit fontScale="92500" lnSpcReduction="20000"/>
          </a:bodyPr>
          <a:lstStyle/>
          <a:p>
            <a:r>
              <a:rPr lang="nl-NL" dirty="0"/>
              <a:t>Hypoxie</a:t>
            </a:r>
          </a:p>
          <a:p>
            <a:r>
              <a:rPr lang="nl-NL" dirty="0"/>
              <a:t>Hypovolemie</a:t>
            </a:r>
          </a:p>
          <a:p>
            <a:r>
              <a:rPr lang="nl-NL" dirty="0" smtClean="0"/>
              <a:t>Hypo/</a:t>
            </a:r>
            <a:r>
              <a:rPr lang="nl-NL" dirty="0" err="1" smtClean="0"/>
              <a:t>hyperkaliemie</a:t>
            </a:r>
            <a:r>
              <a:rPr lang="nl-NL" dirty="0" smtClean="0"/>
              <a:t> </a:t>
            </a:r>
            <a:r>
              <a:rPr lang="nl-NL" dirty="0" err="1"/>
              <a:t>hypocalcemie</a:t>
            </a:r>
            <a:r>
              <a:rPr lang="nl-NL" dirty="0"/>
              <a:t>, acidose en andere </a:t>
            </a:r>
            <a:r>
              <a:rPr lang="nl-NL" dirty="0" smtClean="0"/>
              <a:t>metabole afwijkingen</a:t>
            </a:r>
            <a:endParaRPr lang="nl-NL" dirty="0"/>
          </a:p>
          <a:p>
            <a:r>
              <a:rPr lang="nl-NL" dirty="0" smtClean="0"/>
              <a:t>Hypothermie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Tensie </a:t>
            </a:r>
            <a:r>
              <a:rPr lang="nl-NL" dirty="0" smtClean="0"/>
              <a:t>pneumothorax</a:t>
            </a:r>
            <a:endParaRPr lang="nl-NL" dirty="0"/>
          </a:p>
          <a:p>
            <a:r>
              <a:rPr lang="nl-NL" dirty="0" err="1"/>
              <a:t>Tamponade</a:t>
            </a:r>
            <a:endParaRPr lang="nl-NL" dirty="0"/>
          </a:p>
          <a:p>
            <a:r>
              <a:rPr lang="nl-NL" dirty="0"/>
              <a:t>Toxisch/Therapeutische afwijkingen</a:t>
            </a:r>
          </a:p>
          <a:p>
            <a:r>
              <a:rPr lang="nl-NL" dirty="0" err="1"/>
              <a:t>Trombo</a:t>
            </a:r>
            <a:r>
              <a:rPr lang="nl-NL" dirty="0"/>
              <a:t> mechanische obstructie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23074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4H’s in een notendop uitgelegd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48000" y="2286000"/>
            <a:ext cx="7696201" cy="4023360"/>
          </a:xfrm>
        </p:spPr>
        <p:txBody>
          <a:bodyPr/>
          <a:lstStyle/>
          <a:p>
            <a:r>
              <a:rPr lang="nl-NL" dirty="0" smtClean="0"/>
              <a:t>1) zuurstof te kort zal zorgen dat vitale organen ook het hart geen voedingstoffen/zuurstof meer kunnen krijgen en </a:t>
            </a:r>
            <a:r>
              <a:rPr lang="nl-NL" dirty="0"/>
              <a:t>d</a:t>
            </a:r>
            <a:r>
              <a:rPr lang="nl-NL" dirty="0" smtClean="0"/>
              <a:t>an %</a:t>
            </a:r>
          </a:p>
          <a:p>
            <a:r>
              <a:rPr lang="nl-NL" dirty="0" smtClean="0"/>
              <a:t>2) bij onvoldoende circulerend volume %</a:t>
            </a:r>
          </a:p>
          <a:p>
            <a:r>
              <a:rPr lang="nl-NL" dirty="0" smtClean="0"/>
              <a:t>3) te hoog of laag K, zal zorgen dat er geen effectieve elektrische ontlading mee kan plaats vinden. </a:t>
            </a:r>
            <a:r>
              <a:rPr lang="nl-NL" dirty="0" err="1" smtClean="0"/>
              <a:t>Hypocalcemie</a:t>
            </a:r>
            <a:r>
              <a:rPr lang="nl-NL" dirty="0" smtClean="0"/>
              <a:t>: kan de hartspier niet meer samenknijpen</a:t>
            </a:r>
          </a:p>
          <a:p>
            <a:r>
              <a:rPr lang="nl-NL" dirty="0" smtClean="0"/>
              <a:t>4) het metabolisme gaat in een soort “winter/ruststand”, ook al kent een menselijk lichaam dat niet. Alles gaat op een laag pitje.</a:t>
            </a:r>
            <a:br>
              <a:rPr lang="nl-NL" dirty="0" smtClean="0"/>
            </a:br>
            <a:r>
              <a:rPr lang="nl-NL" dirty="0" smtClean="0"/>
              <a:t>Daardoor gaan vitale functies % </a:t>
            </a:r>
            <a:endParaRPr lang="nl-NL" dirty="0"/>
          </a:p>
        </p:txBody>
      </p:sp>
      <p:sp>
        <p:nvSpPr>
          <p:cNvPr id="6" name="Rechthoek 5"/>
          <p:cNvSpPr/>
          <p:nvPr/>
        </p:nvSpPr>
        <p:spPr>
          <a:xfrm>
            <a:off x="619125" y="2566511"/>
            <a:ext cx="2428875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dirty="0"/>
              <a:t>Hypoxie</a:t>
            </a:r>
          </a:p>
          <a:p>
            <a:r>
              <a:rPr lang="nl-NL" dirty="0"/>
              <a:t>Hypovolemie</a:t>
            </a:r>
          </a:p>
          <a:p>
            <a:r>
              <a:rPr lang="nl-NL" dirty="0"/>
              <a:t>Hypo/</a:t>
            </a:r>
            <a:r>
              <a:rPr lang="nl-NL" dirty="0" err="1"/>
              <a:t>hyperkaliemie</a:t>
            </a:r>
            <a:r>
              <a:rPr lang="nl-NL" dirty="0"/>
              <a:t> </a:t>
            </a:r>
            <a:r>
              <a:rPr lang="nl-NL" dirty="0" err="1"/>
              <a:t>hypocalcemie</a:t>
            </a:r>
            <a:r>
              <a:rPr lang="nl-NL" dirty="0"/>
              <a:t>, acidose en andere metabole afwijkingen</a:t>
            </a:r>
          </a:p>
          <a:p>
            <a:r>
              <a:rPr lang="nl-NL" dirty="0"/>
              <a:t>Hypothermie</a:t>
            </a:r>
          </a:p>
        </p:txBody>
      </p:sp>
    </p:spTree>
    <p:extLst>
      <p:ext uri="{BB962C8B-B14F-4D97-AF65-F5344CB8AC3E}">
        <p14:creationId xmlns:p14="http://schemas.microsoft.com/office/powerpoint/2010/main" val="102901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15</TotalTime>
  <Words>577</Words>
  <Application>Microsoft Office PowerPoint</Application>
  <PresentationFormat>Breedbeeld</PresentationFormat>
  <Paragraphs>73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Tw Cen MT</vt:lpstr>
      <vt:lpstr>Tw Cen MT Condensed</vt:lpstr>
      <vt:lpstr>Wingdings 3</vt:lpstr>
      <vt:lpstr>Integraal</vt:lpstr>
      <vt:lpstr>4H’s en 4 T’s </vt:lpstr>
      <vt:lpstr>inhoud</vt:lpstr>
      <vt:lpstr>A L S is wat B L S opvolgt</vt:lpstr>
      <vt:lpstr>Wat is het verschil?</vt:lpstr>
      <vt:lpstr>ALS kent twee algoritmes</vt:lpstr>
      <vt:lpstr>schokbaarritme</vt:lpstr>
      <vt:lpstr>Niet schokbaar</vt:lpstr>
      <vt:lpstr>Bij beide algoritmes staat beschreven in protocol Ga opzoek naar reversibele oorzaken</vt:lpstr>
      <vt:lpstr>4H’s in een notendop uitgelegd</vt:lpstr>
      <vt:lpstr>4T’s in een notendop uitgelegd</vt:lpstr>
    </vt:vector>
  </TitlesOfParts>
  <Company>MBO Utrecht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4H’s en 4 T’s</dc:title>
  <dc:creator>Lizette Bazen</dc:creator>
  <cp:lastModifiedBy>Lizette Bazen</cp:lastModifiedBy>
  <cp:revision>2</cp:revision>
  <dcterms:created xsi:type="dcterms:W3CDTF">2019-04-11T08:31:29Z</dcterms:created>
  <dcterms:modified xsi:type="dcterms:W3CDTF">2019-09-16T08:35:48Z</dcterms:modified>
</cp:coreProperties>
</file>